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notesMasterIdLst>
    <p:notesMasterId r:id="rId10"/>
  </p:notesMasterIdLst>
  <p:sldIdLst>
    <p:sldId id="256" r:id="rId2"/>
    <p:sldId id="258" r:id="rId3"/>
    <p:sldId id="259" r:id="rId4"/>
    <p:sldId id="267" r:id="rId5"/>
    <p:sldId id="260" r:id="rId6"/>
    <p:sldId id="264" r:id="rId7"/>
    <p:sldId id="265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07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79"/>
    <p:restoredTop sz="74375"/>
  </p:normalViewPr>
  <p:slideViewPr>
    <p:cSldViewPr snapToGrid="0">
      <p:cViewPr>
        <p:scale>
          <a:sx n="100" d="100"/>
          <a:sy n="100" d="100"/>
        </p:scale>
        <p:origin x="824" y="22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94" d="100"/>
          <a:sy n="94" d="100"/>
        </p:scale>
        <p:origin x="375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CF460F-6FA3-AB4D-9F82-EBB8B34A0DF1}" type="datetimeFigureOut">
              <a:rPr lang="en-US" smtClean="0"/>
              <a:t>6/25/25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9C2312-54AC-F04A-8453-6921991DD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481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9C2312-54AC-F04A-8453-6921991DD85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6827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Protection of Rural Character and Scenic Resources is one of the key comprehensive plan highlights </a:t>
            </a:r>
          </a:p>
          <a:p>
            <a:endParaRPr lang="en-US" dirty="0"/>
          </a:p>
          <a:p>
            <a:r>
              <a:rPr lang="en-US" dirty="0"/>
              <a:t>Our circadian rhythms are timed to periods of light and dark. When these</a:t>
            </a:r>
            <a:r>
              <a:rPr lang="en-US" baseline="0" dirty="0"/>
              <a:t> timing cues are absent people suffer from insomnia, depression and a host of other health issues.</a:t>
            </a:r>
            <a:endParaRPr lang="en-US" dirty="0"/>
          </a:p>
          <a:p>
            <a:endParaRPr lang="en-US" dirty="0"/>
          </a:p>
          <a:p>
            <a:r>
              <a:rPr lang="en-US" dirty="0"/>
              <a:t>I drove out to a cattle farm in rural North Carolina to meet Murry Burgess, a graduate student at North Carolina State University who had strung up little Christmas lights over swallow nests built in the rafters of a barn. She went up on a ladder, pulled out what looked like squirmy, stubble-feathered dinosaurs one by one, and subjected each chick to a battery of tests while clutching it gently in her warm palms. The parents didn't know to move their nests away from the lights, she said, and the light took a toll on their babies' bodies. Compared with neighboring chicks growing up under no lights, coming of age under just one tiny bulb had made these birds stunted and underweight. </a:t>
            </a:r>
          </a:p>
          <a:p>
            <a:endParaRPr lang="en-US" dirty="0"/>
          </a:p>
          <a:p>
            <a:r>
              <a:rPr lang="en-US" dirty="0"/>
              <a:t>Campaigns to turn off lights during bird migration season are spreading all over the country; in Texas cities such as Dallas and Houston, for example, more than 100 downtown buildings dimmed their lights this past spring.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9C2312-54AC-F04A-8453-6921991DD85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936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9C2312-54AC-F04A-8453-6921991DD85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5389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9C2312-54AC-F04A-8453-6921991DD85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2772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9C2312-54AC-F04A-8453-6921991DD85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9520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9C2312-54AC-F04A-8453-6921991DD85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0278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need to get Herrington’s to start stocking it!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9C2312-54AC-F04A-8453-6921991DD85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3909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9C2312-54AC-F04A-8453-6921991DD85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990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58E14-23EC-4C25-974C-48FA839886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870" y="978408"/>
            <a:ext cx="5021183" cy="5074226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9FEDD4-20A1-49F6-9E3E-0B26B426BB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62167" y="3602038"/>
            <a:ext cx="5021183" cy="224458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22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80A32F-E6F3-4C2E-B9E3-E47868E42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AA473-D82F-4EFF-9DF7-AE6D83C51288}" type="datetime1">
              <a:rPr lang="en-US" smtClean="0"/>
              <a:t>6/25/25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806724-A87A-4231-BFD9-277482AF7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30D1AF-36B8-4BB8-BD6A-71194F7BC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3FF94B3-6D3E-44FE-BB02-A9027C0003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662168" y="6209925"/>
            <a:ext cx="5021183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048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F6B8E-1D8E-4105-9BBB-D53AD24B7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825530-6629-4FEA-9670-EB21A2F5BA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664C7A-A73F-46F5-BC33-696671DAE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2F1F0-FE2D-4C1C-B320-8CB9BE735F0F}" type="datetime1">
              <a:rPr lang="en-US" smtClean="0"/>
              <a:t>6/25/25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2B3CC0-B649-4509-A4B6-DF9D20EFA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CECCCA-3F2A-46F3-BF45-7C862FF1D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370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D7BD47B-C187-494C-812F-46BE0040B9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7995"/>
          </a:xfrm>
          <a:prstGeom prst="rect">
            <a:avLst/>
          </a:prstGeom>
          <a:solidFill>
            <a:schemeClr val="bg2">
              <a:lumMod val="9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50133B-2446-4168-AA17-6538910668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62168" y="996791"/>
            <a:ext cx="5011962" cy="495692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06A9AD-2756-4C51-A958-6756301EB9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17870" y="996791"/>
            <a:ext cx="5021183" cy="495692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42995D-CCEA-43AF-973B-8B6B56A56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1B96C-10FD-4EBC-9029-9652B7535D02}" type="datetime1">
              <a:rPr lang="en-US" smtClean="0"/>
              <a:t>6/25/25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4029CF-BA62-4CCD-956E-FFA0B37B8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CE0B3D-96AB-41B3-ABDD-5B0DE863D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618136A-0796-46EB-89BB-4C73C0258F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662168" y="6209925"/>
            <a:ext cx="5021183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988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63D8A-C68D-4CF9-9D15-3E09BCC09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24D94C-E537-4FF3-AAF8-A85F05C31A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24B1D4-6731-4993-8609-16C1D3327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78474-CC00-4A95-9D50-A41C12D1EEC4}" type="datetime1">
              <a:rPr lang="en-US" smtClean="0"/>
              <a:t>6/25/25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FB7BBD-CEEB-4256-84B2-6D907E118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72A8B7-F430-4F4A-BB63-481F51E58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419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BAC1C-A332-4BA5-8C9C-FE0396C81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978408"/>
            <a:ext cx="5020056" cy="4870974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D8D137-710E-4125-B5E9-F63E7F1C9C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62167" y="3566639"/>
            <a:ext cx="5021183" cy="2279979"/>
          </a:xfrm>
        </p:spPr>
        <p:txBody>
          <a:bodyPr anchor="b">
            <a:normAutofit/>
          </a:bodyPr>
          <a:lstStyle>
            <a:lvl1pPr marL="0" indent="0">
              <a:buNone/>
              <a:defRPr sz="2200" i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5480C5-E9A6-425E-B050-03E444BE9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8C8B4-7FBB-408F-BDB9-F0496874AFB2}" type="datetime1">
              <a:rPr lang="en-US" smtClean="0"/>
              <a:t>6/25/25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1B4831-6C0B-4E0B-A341-91E4C5D36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011EE6-252D-46DD-94DF-C42657EF2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215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04B06-C54A-4B7B-B6D1-436428EAF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978408"/>
            <a:ext cx="5021182" cy="52076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723919-9A2F-4D97-8F31-6E35BD5975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63049" y="969264"/>
            <a:ext cx="5290751" cy="25551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8DA345-F684-4BAA-A22C-E725B3A603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63049" y="3621849"/>
            <a:ext cx="5290751" cy="25551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399C52-9753-45D8-9646-CF31BB015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8EE20-A5E2-47D3-8F6D-A2BA7AB2E093}" type="datetime1">
              <a:rPr lang="en-US" smtClean="0"/>
              <a:t>6/25/25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F95E57-622C-4199-940E-F5462E1AC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1B7592-00E8-41EF-B749-2A5EA8E46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41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4AA536-072F-4374-926E-17E038EC7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7995"/>
          </a:xfrm>
          <a:prstGeom prst="rect">
            <a:avLst/>
          </a:prstGeom>
          <a:solidFill>
            <a:schemeClr val="bg2">
              <a:lumMod val="9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2291277-967B-4176-B40B-9EC360626994}"/>
              </a:ext>
            </a:extLst>
          </p:cNvPr>
          <p:cNvSpPr/>
          <p:nvPr/>
        </p:nvSpPr>
        <p:spPr>
          <a:xfrm>
            <a:off x="517869" y="508090"/>
            <a:ext cx="11155680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B11C00-F7CB-4484-807A-D12745CD3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69" y="978119"/>
            <a:ext cx="11165481" cy="10730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FAAA6E-E243-48B3-9585-3C1420B3E1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7870" y="2178908"/>
            <a:ext cx="5020056" cy="654908"/>
          </a:xfrm>
        </p:spPr>
        <p:txBody>
          <a:bodyPr anchor="b">
            <a:normAutofit/>
          </a:bodyPr>
          <a:lstStyle>
            <a:lvl1pPr marL="0" indent="0">
              <a:buNone/>
              <a:defRPr sz="22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ED01B8-0F2E-41A4-B21C-334393F6A6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7870" y="2876085"/>
            <a:ext cx="5020056" cy="33228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89B23F-3E60-415A-9CE7-0928B5CFB2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62168" y="2178908"/>
            <a:ext cx="5021182" cy="654908"/>
          </a:xfrm>
        </p:spPr>
        <p:txBody>
          <a:bodyPr anchor="b">
            <a:normAutofit/>
          </a:bodyPr>
          <a:lstStyle>
            <a:lvl1pPr marL="0" indent="0">
              <a:buNone/>
              <a:defRPr sz="22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223446-0CDC-402B-8D71-D9D29F6DFF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62168" y="2876085"/>
            <a:ext cx="5021182" cy="33228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2B77D3-C6EC-4FFD-9E10-24E1AC5420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7870" y="6420414"/>
            <a:ext cx="2743200" cy="365125"/>
          </a:xfrm>
        </p:spPr>
        <p:txBody>
          <a:bodyPr/>
          <a:lstStyle/>
          <a:p>
            <a:fld id="{3382CF99-132F-413F-B7EF-71A5C33F2ED6}" type="datetime1">
              <a:rPr lang="en-US" smtClean="0"/>
              <a:t>6/25/25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9DF31B-BD07-4DC2-95C2-B77E51AAE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54CE5A-3A0A-4AAB-81D2-F1C20636E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504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216B8-52AB-412B-BBE7-B6BE698FA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F779C3-9D19-467E-A5D2-0920834DA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7AE06-98E0-4D9F-A059-92C3548821BB}" type="datetime1">
              <a:rPr lang="en-US" smtClean="0"/>
              <a:t>6/25/25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272BB4-C8D8-4F74-9677-5AC979932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6B49B8-779F-4492-ABD9-96F0D042A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021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B976BF-9339-48D6-881A-280D15492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A00CA-3DDC-4705-B840-978EF5EA0707}" type="datetime1">
              <a:rPr lang="en-US" smtClean="0"/>
              <a:t>6/25/25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77605-C9C8-432E-9662-D7D410B15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2432B6-4A12-46EF-98A7-B5D50BD51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477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F191C-AF68-4230-A7B2-F8F07B486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978408"/>
            <a:ext cx="5020948" cy="2270641"/>
          </a:xfrm>
        </p:spPr>
        <p:txBody>
          <a:bodyPr anchor="t">
            <a:no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8F9F11-5FCF-4D7E-BA51-38CB84277D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3182" y="987423"/>
            <a:ext cx="5020948" cy="4873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3B519B-06C0-41BC-95FB-FB1FE43637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7870" y="3361038"/>
            <a:ext cx="5020948" cy="2507949"/>
          </a:xfrm>
        </p:spPr>
        <p:txBody>
          <a:bodyPr>
            <a:normAutofit/>
          </a:bodyPr>
          <a:lstStyle>
            <a:lvl1pPr marL="0" indent="0">
              <a:buNone/>
              <a:defRPr sz="2400" b="0" i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B8B70C-015C-4832-AFF6-D033E0227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66D49-0BBA-4C5A-AD96-6448CA63451A}" type="datetime1">
              <a:rPr lang="en-US" smtClean="0"/>
              <a:t>6/25/25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F1A6FB-8C14-46D1-90A5-0FF11DE78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82C585-6FA1-4E94-9C1C-A1DEDE551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540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98B43-D1CE-43F4-A367-EF1FE9688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978408"/>
            <a:ext cx="5020948" cy="2270641"/>
          </a:xfrm>
        </p:spPr>
        <p:txBody>
          <a:bodyPr anchor="t">
            <a:no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B73978-8CDF-4C0E-ABA1-7291A03473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662168" y="987425"/>
            <a:ext cx="5027005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BECC62-ED45-451E-BEC5-A03C6A554D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7870" y="3340442"/>
            <a:ext cx="5020948" cy="2528545"/>
          </a:xfrm>
        </p:spPr>
        <p:txBody>
          <a:bodyPr>
            <a:normAutofit/>
          </a:bodyPr>
          <a:lstStyle>
            <a:lvl1pPr marL="0" indent="0">
              <a:buNone/>
              <a:defRPr sz="2200" b="0" i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1A7A86-B983-4315-9312-936B4FCF7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EB293-A316-472D-A8B4-6947CF1A12B7}" type="datetime1">
              <a:rPr lang="en-US" smtClean="0"/>
              <a:t>6/25/25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2E88C0-25A5-46F9-AB35-EAD50E6B9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0F9EA8-45AD-478E-8606-9328245BC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51E4AC6-B446-4768-97EF-CA4B8261433B}"/>
              </a:ext>
            </a:extLst>
          </p:cNvPr>
          <p:cNvCxnSpPr>
            <a:cxnSpLocks/>
          </p:cNvCxnSpPr>
          <p:nvPr/>
        </p:nvCxnSpPr>
        <p:spPr>
          <a:xfrm>
            <a:off x="11689174" y="2172428"/>
            <a:ext cx="0" cy="33547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6163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61AD20-E240-4E6F-AF91-689F7AEEE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978408"/>
            <a:ext cx="5021182" cy="48704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E78801-35D1-4C19-BC2B-EAC7EE917E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62168" y="969264"/>
            <a:ext cx="5021182" cy="48704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282A45-C5B9-4575-8E28-A35767B4D7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7870" y="642041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734BCCD4-CEB1-405B-A443-DD9CBCBEA552}" type="datetime1">
              <a:rPr lang="en-US" smtClean="0"/>
              <a:t>6/25/25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9D0933-AA03-4018-8E37-004CFB9F61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7870" y="9771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CF282A-DF4A-4A2D-9672-8F0F770A3F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4317" y="6420414"/>
            <a:ext cx="6379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DFDF98CC-160E-494C-8C3C-8CDC5FA257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DE57300-C7FF-4578-99A0-42B0295B123C}"/>
              </a:ext>
            </a:extLst>
          </p:cNvPr>
          <p:cNvSpPr/>
          <p:nvPr/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083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74320" indent="-27432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27432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548640" indent="-27432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54864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hyperlink" Target="https://www.fairfaxcounty.gov/environment-energy-coordination/climate-matters/dark-sky-lighting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fws.gov/project/dark-skies-initiative#:~:text=Many%20species%20rely%20on%20natural,quality%20of%20the%20night%20sky" TargetMode="External"/><Relationship Id="rId5" Type="http://schemas.openxmlformats.org/officeDocument/2006/relationships/hyperlink" Target="https://www.nps.gov/articles/night-skies.htm" TargetMode="External"/><Relationship Id="rId4" Type="http://schemas.openxmlformats.org/officeDocument/2006/relationships/hyperlink" Target="http://www.darksky.or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17">
            <a:extLst>
              <a:ext uri="{FF2B5EF4-FFF2-40B4-BE49-F238E27FC236}">
                <a16:creationId xmlns:a16="http://schemas.microsoft.com/office/drawing/2014/main" id="{E20BB609-EF92-42DB-836C-0699A590B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19">
            <a:extLst>
              <a:ext uri="{FF2B5EF4-FFF2-40B4-BE49-F238E27FC236}">
                <a16:creationId xmlns:a16="http://schemas.microsoft.com/office/drawing/2014/main" id="{8BEC44CD-E290-4D60-A056-5BA05B182A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1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Scenic mountain landscape with stars in the sky">
            <a:extLst>
              <a:ext uri="{FF2B5EF4-FFF2-40B4-BE49-F238E27FC236}">
                <a16:creationId xmlns:a16="http://schemas.microsoft.com/office/drawing/2014/main" id="{7987AEC5-05C0-062A-EE8B-1219D8B06D1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0"/>
          </a:blip>
          <a:srcRect r="11999" b="-1"/>
          <a:stretch/>
        </p:blipFill>
        <p:spPr>
          <a:xfrm>
            <a:off x="-2" y="-2"/>
            <a:ext cx="12192001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295D2FD-E695-69D7-FE66-BA83020A0B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870" y="978408"/>
            <a:ext cx="5021182" cy="2334248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FFFFFF"/>
                </a:solidFill>
              </a:rPr>
              <a:t>Dark Skies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CDAF99-C491-F33E-CA97-B26BF4902B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52367" y="4352354"/>
            <a:ext cx="4431946" cy="1828799"/>
          </a:xfrm>
        </p:spPr>
        <p:txBody>
          <a:bodyPr anchor="b">
            <a:normAutofit/>
          </a:bodyPr>
          <a:lstStyle/>
          <a:p>
            <a:r>
              <a:rPr lang="en-US" sz="2400" b="1" i="0" dirty="0">
                <a:solidFill>
                  <a:srgbClr val="FFFFFF"/>
                </a:solidFill>
              </a:rPr>
              <a:t>Friendly lighting for neighbors and biodiversity </a:t>
            </a:r>
            <a:br>
              <a:rPr lang="en-US" sz="2400" b="1" i="0" dirty="0">
                <a:solidFill>
                  <a:srgbClr val="FFFFFF"/>
                </a:solidFill>
              </a:rPr>
            </a:br>
            <a:endParaRPr lang="en-US" sz="2400" b="1" i="0" dirty="0">
              <a:solidFill>
                <a:srgbClr val="FFFFFF"/>
              </a:solidFill>
            </a:endParaRPr>
          </a:p>
        </p:txBody>
      </p:sp>
      <p:sp>
        <p:nvSpPr>
          <p:cNvPr id="27" name="Rectangle 21">
            <a:extLst>
              <a:ext uri="{FF2B5EF4-FFF2-40B4-BE49-F238E27FC236}">
                <a16:creationId xmlns:a16="http://schemas.microsoft.com/office/drawing/2014/main" id="{B2C335F7-F61C-4EB4-80F2-4B1438FE6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1189494-2B67-46D2-93D6-A122A09BF6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62168" y="6209925"/>
            <a:ext cx="5021183" cy="4571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802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DE57300-C7FF-4578-99A0-42B0295B1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3FF94B3-6D3E-44FE-BB02-A9027C0003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62168" y="6209925"/>
            <a:ext cx="5021183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E20BB609-EF92-42DB-836C-0699A590B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Starry sky close up view">
            <a:extLst>
              <a:ext uri="{FF2B5EF4-FFF2-40B4-BE49-F238E27FC236}">
                <a16:creationId xmlns:a16="http://schemas.microsoft.com/office/drawing/2014/main" id="{AF378457-8470-E07C-E28F-48B495FDBFA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709" r="-1" b="-1"/>
          <a:stretch/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CF0998E-D577-43EA-A7B8-E3EC67F75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89239" y="-389238"/>
            <a:ext cx="6858000" cy="7636476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2C335F7-F61C-4EB4-80F2-4B1438FE6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7DC364D-882B-4786-89FB-1703C1A5CF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524" y="3205874"/>
            <a:ext cx="12188952" cy="3652125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10C2FF-D653-963F-490B-CEA9B3F43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978408"/>
            <a:ext cx="5021182" cy="233424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FFFFFF"/>
                </a:solidFill>
              </a:rPr>
              <a:t>Why Dark Skies?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1189494-2B67-46D2-93D6-A122A09BF6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62168" y="6209925"/>
            <a:ext cx="5021183" cy="4571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957C3F-96B7-A5E0-CE68-69B37985E08A}"/>
              </a:ext>
            </a:extLst>
          </p:cNvPr>
          <p:cNvSpPr txBox="1"/>
          <p:nvPr/>
        </p:nvSpPr>
        <p:spPr>
          <a:xfrm>
            <a:off x="6094486" y="824028"/>
            <a:ext cx="517887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Seeing the stars at night is part of the natural beauty that makes country dwellers so fortunate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Scientists recognize that uninterrupted periods of dark are critical for human health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Animals, birds and insects rely on a clear demarcation between night and 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37EA3B-584B-94FC-0287-D9BEA89370FA}"/>
              </a:ext>
            </a:extLst>
          </p:cNvPr>
          <p:cNvSpPr txBox="1"/>
          <p:nvPr/>
        </p:nvSpPr>
        <p:spPr>
          <a:xfrm>
            <a:off x="1401544" y="6349910"/>
            <a:ext cx="99750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Reference: https://www.scientificamerican.com/article/the-sky-needs-its-silent-spring-moment/</a:t>
            </a:r>
          </a:p>
        </p:txBody>
      </p:sp>
    </p:spTree>
    <p:extLst>
      <p:ext uri="{BB962C8B-B14F-4D97-AF65-F5344CB8AC3E}">
        <p14:creationId xmlns:p14="http://schemas.microsoft.com/office/powerpoint/2010/main" val="3157282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DE57300-C7FF-4578-99A0-42B0295B1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3FF94B3-6D3E-44FE-BB02-A9027C0003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62168" y="6209925"/>
            <a:ext cx="5021183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E20BB609-EF92-42DB-836C-0699A590B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BEC44CD-E290-4D60-A056-5BA05B182A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1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Lamp in a red room">
            <a:extLst>
              <a:ext uri="{FF2B5EF4-FFF2-40B4-BE49-F238E27FC236}">
                <a16:creationId xmlns:a16="http://schemas.microsoft.com/office/drawing/2014/main" id="{05DCED1E-6A26-C002-0B8D-92EA9D0EE82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0"/>
          </a:blip>
          <a:srcRect t="4016" b="11714"/>
          <a:stretch/>
        </p:blipFill>
        <p:spPr>
          <a:xfrm>
            <a:off x="0" y="0"/>
            <a:ext cx="12192001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4FAB76-F3BB-CAF0-4370-C78B1F77C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978408"/>
            <a:ext cx="5021182" cy="233424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FFFFFF"/>
                </a:solidFill>
              </a:rPr>
              <a:t>Lighting for safety</a:t>
            </a:r>
            <a:br>
              <a:rPr lang="en-US" dirty="0">
                <a:solidFill>
                  <a:srgbClr val="FFFFFF"/>
                </a:solidFill>
              </a:rPr>
            </a:b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2C335F7-F61C-4EB4-80F2-4B1438FE6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1189494-2B67-46D2-93D6-A122A09BF6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62168" y="6209925"/>
            <a:ext cx="5021183" cy="4571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22F0B9-1C56-DA66-C34C-7D97B292FFBC}"/>
              </a:ext>
            </a:extLst>
          </p:cNvPr>
          <p:cNvSpPr txBox="1"/>
          <p:nvPr/>
        </p:nvSpPr>
        <p:spPr>
          <a:xfrm>
            <a:off x="735723" y="2911366"/>
            <a:ext cx="4560671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</a:rPr>
              <a:t>More light is not the same thing as “more safe”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</a:rPr>
              <a:t>Glare reduces night vision acuity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</a:rPr>
              <a:t>Human vision is not designed for “high contrast”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</a:rPr>
              <a:t>Light the ground, not the world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</a:rPr>
              <a:t>Tall lighting poles and unshielded bulbs cause glare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5167088-9C26-9399-7EF8-8751F21C03D7}"/>
              </a:ext>
            </a:extLst>
          </p:cNvPr>
          <p:cNvSpPr/>
          <p:nvPr/>
        </p:nvSpPr>
        <p:spPr>
          <a:xfrm>
            <a:off x="4995333" y="3217333"/>
            <a:ext cx="541867" cy="914400"/>
          </a:xfrm>
          <a:prstGeom prst="ellipse">
            <a:avLst/>
          </a:prstGeom>
          <a:solidFill>
            <a:srgbClr val="19070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32DB55F-61AA-30A4-785D-602F6E50289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5" t="12639" r="253" b="10499"/>
          <a:stretch>
            <a:fillRect/>
          </a:stretch>
        </p:blipFill>
        <p:spPr>
          <a:xfrm>
            <a:off x="5452535" y="0"/>
            <a:ext cx="6637865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1357466-A14D-1FA1-6312-F8C09CC0C0E5}"/>
              </a:ext>
            </a:extLst>
          </p:cNvPr>
          <p:cNvSpPr txBox="1"/>
          <p:nvPr/>
        </p:nvSpPr>
        <p:spPr>
          <a:xfrm>
            <a:off x="6004861" y="6058545"/>
            <a:ext cx="5442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More light is NOT “more safe”</a:t>
            </a:r>
          </a:p>
        </p:txBody>
      </p:sp>
    </p:spTree>
    <p:extLst>
      <p:ext uri="{BB962C8B-B14F-4D97-AF65-F5344CB8AC3E}">
        <p14:creationId xmlns:p14="http://schemas.microsoft.com/office/powerpoint/2010/main" val="1158562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F0745EC-0C2A-B1E4-C55C-F1D13F550E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3400C5D-8468-29D8-0B98-929BEDECC9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62168" y="6209925"/>
            <a:ext cx="5021183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6" name="Rectangle 5">
            <a:extLst>
              <a:ext uri="{FF2B5EF4-FFF2-40B4-BE49-F238E27FC236}">
                <a16:creationId xmlns:a16="http://schemas.microsoft.com/office/drawing/2014/main" id="{A8BEAC3A-3645-2B2B-A4F4-B12EFAB2CE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EC033E8-F56F-0873-F539-7963762DDD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1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Lamp in a red room">
            <a:extLst>
              <a:ext uri="{FF2B5EF4-FFF2-40B4-BE49-F238E27FC236}">
                <a16:creationId xmlns:a16="http://schemas.microsoft.com/office/drawing/2014/main" id="{9644D5E0-F801-06E9-5658-0AE3CE207D4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0"/>
          </a:blip>
          <a:srcRect t="4016" b="11714"/>
          <a:stretch/>
        </p:blipFill>
        <p:spPr>
          <a:xfrm>
            <a:off x="0" y="0"/>
            <a:ext cx="12192001" cy="6858001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FB3D0025-BEF0-BBE9-E82D-CEF726F99837}"/>
              </a:ext>
            </a:extLst>
          </p:cNvPr>
          <p:cNvSpPr txBox="1">
            <a:spLocks/>
          </p:cNvSpPr>
          <p:nvPr/>
        </p:nvSpPr>
        <p:spPr>
          <a:xfrm>
            <a:off x="517870" y="978408"/>
            <a:ext cx="5021182" cy="23342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n-US" dirty="0">
                <a:solidFill>
                  <a:srgbClr val="FFFFFF"/>
                </a:solidFill>
              </a:rPr>
              <a:t>Lighting for biodiversity</a:t>
            </a:r>
            <a:br>
              <a:rPr lang="en-US" dirty="0">
                <a:solidFill>
                  <a:srgbClr val="FFFFFF"/>
                </a:solidFill>
              </a:rPr>
            </a:b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1B2EC2F-DB82-2E09-0A73-946805D474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A86D61C-4D3D-CA01-0B6B-95045C9FE4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62168" y="6209925"/>
            <a:ext cx="5021183" cy="4571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0DCA17-6A6E-71D0-E94D-12D5DDA40C57}"/>
              </a:ext>
            </a:extLst>
          </p:cNvPr>
          <p:cNvSpPr txBox="1"/>
          <p:nvPr/>
        </p:nvSpPr>
        <p:spPr>
          <a:xfrm>
            <a:off x="481723" y="2847866"/>
            <a:ext cx="496657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</a:rPr>
              <a:t>Dark skies are essential for maintaining the intricate web of life that connects all living organisms in an ecosystem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</a:rPr>
              <a:t>Altered light patterns can disrupt the natural predator-prey dynamics, leading to imbalances in populations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</a:rPr>
              <a:t>Many bird species rely on the stars for navigation. Light pollution disorients them, causing them to lose their way and potentially perish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1BC9FA8-2535-EB64-D712-57889DD60A12}"/>
              </a:ext>
            </a:extLst>
          </p:cNvPr>
          <p:cNvSpPr/>
          <p:nvPr/>
        </p:nvSpPr>
        <p:spPr>
          <a:xfrm rot="2861104">
            <a:off x="5222664" y="2601036"/>
            <a:ext cx="948509" cy="1679271"/>
          </a:xfrm>
          <a:prstGeom prst="ellipse">
            <a:avLst/>
          </a:prstGeom>
          <a:solidFill>
            <a:srgbClr val="190706"/>
          </a:solidFill>
          <a:ln>
            <a:solidFill>
              <a:schemeClr val="accent1">
                <a:shade val="15000"/>
              </a:schemeClr>
            </a:solidFill>
          </a:ln>
          <a:effectLst>
            <a:softEdge rad="91269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9E535A5-8544-3C6A-CC10-4C17E16FAF5E}"/>
              </a:ext>
            </a:extLst>
          </p:cNvPr>
          <p:cNvSpPr txBox="1"/>
          <p:nvPr/>
        </p:nvSpPr>
        <p:spPr>
          <a:xfrm>
            <a:off x="6055661" y="6350645"/>
            <a:ext cx="5442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Creatures need NATURE’S lighting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7845028-E968-EC0E-A267-1B76994F2D5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9730" t="-424" r="3663" b="424"/>
          <a:stretch>
            <a:fillRect/>
          </a:stretch>
        </p:blipFill>
        <p:spPr>
          <a:xfrm>
            <a:off x="5791200" y="430715"/>
            <a:ext cx="6210300" cy="5741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7657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DE57300-C7FF-4578-99A0-42B0295B1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3FF94B3-6D3E-44FE-BB02-A9027C0003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62168" y="6209925"/>
            <a:ext cx="5021183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E20BB609-EF92-42DB-836C-0699A590B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BEC44CD-E290-4D60-A056-5BA05B182A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1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Dark floating bulbs with one lit up brightly">
            <a:extLst>
              <a:ext uri="{FF2B5EF4-FFF2-40B4-BE49-F238E27FC236}">
                <a16:creationId xmlns:a16="http://schemas.microsoft.com/office/drawing/2014/main" id="{D7DA820C-81A2-CD39-9D89-6DEE50C2E58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0"/>
          </a:blip>
          <a:srcRect t="12694" b="31056"/>
          <a:stretch/>
        </p:blipFill>
        <p:spPr>
          <a:xfrm>
            <a:off x="-2" y="-4"/>
            <a:ext cx="12192001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E3AF26-91E0-4F87-E3DB-B980A116C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978408"/>
            <a:ext cx="5021182" cy="233424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Simple Steps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2C335F7-F61C-4EB4-80F2-4B1438FE6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1189494-2B67-46D2-93D6-A122A09BF6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62168" y="6209925"/>
            <a:ext cx="5021183" cy="4571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C1F025C-4E30-EEB8-B743-FD7C9EE677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461" y="2145532"/>
            <a:ext cx="8462818" cy="3953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F3F9466-8E4E-48AC-A99A-EF257D016D30}"/>
              </a:ext>
            </a:extLst>
          </p:cNvPr>
          <p:cNvSpPr txBox="1"/>
          <p:nvPr/>
        </p:nvSpPr>
        <p:spPr>
          <a:xfrm>
            <a:off x="1116281" y="6349910"/>
            <a:ext cx="10117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Source: https://fishersisland.net/2022/04/north-fork-dark-sky-initiative-limiting-light-pollution/</a:t>
            </a:r>
          </a:p>
        </p:txBody>
      </p:sp>
    </p:spTree>
    <p:extLst>
      <p:ext uri="{BB962C8B-B14F-4D97-AF65-F5344CB8AC3E}">
        <p14:creationId xmlns:p14="http://schemas.microsoft.com/office/powerpoint/2010/main" val="3900583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DE57300-C7FF-4578-99A0-42B0295B1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3FF94B3-6D3E-44FE-BB02-A9027C0003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62168" y="6209925"/>
            <a:ext cx="5021183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E20BB609-EF92-42DB-836C-0699A590B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BEC44CD-E290-4D60-A056-5BA05B182A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1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Dark floating bulbs with one lit up brightly">
            <a:extLst>
              <a:ext uri="{FF2B5EF4-FFF2-40B4-BE49-F238E27FC236}">
                <a16:creationId xmlns:a16="http://schemas.microsoft.com/office/drawing/2014/main" id="{D7DA820C-81A2-CD39-9D89-6DEE50C2E58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0"/>
          </a:blip>
          <a:srcRect t="12694" b="31056"/>
          <a:stretch/>
        </p:blipFill>
        <p:spPr>
          <a:xfrm>
            <a:off x="-1" y="0"/>
            <a:ext cx="12192001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E3AF26-91E0-4F87-E3DB-B980A116C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978408"/>
            <a:ext cx="5021182" cy="233424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Shielding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2C335F7-F61C-4EB4-80F2-4B1438FE6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1189494-2B67-46D2-93D6-A122A09BF6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62168" y="6209925"/>
            <a:ext cx="5021183" cy="4571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3F9466-8E4E-48AC-A99A-EF257D016D30}"/>
              </a:ext>
            </a:extLst>
          </p:cNvPr>
          <p:cNvSpPr txBox="1"/>
          <p:nvPr/>
        </p:nvSpPr>
        <p:spPr>
          <a:xfrm>
            <a:off x="4678849" y="5288498"/>
            <a:ext cx="67689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Source: https://solutions.borderstates.com/what-is-dark-sky-compliance/</a:t>
            </a: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486692D9-6225-C9E2-32EB-31A19EA80F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849" y="1975842"/>
            <a:ext cx="7226417" cy="329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3ABAE00-AB9A-F696-1534-B8BDF88A2E94}"/>
              </a:ext>
            </a:extLst>
          </p:cNvPr>
          <p:cNvSpPr txBox="1"/>
          <p:nvPr/>
        </p:nvSpPr>
        <p:spPr>
          <a:xfrm>
            <a:off x="517869" y="2145532"/>
            <a:ext cx="427771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Light from source should be directed downward and towards the areas and objects requiring illumination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Light should never be directed upward!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4555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DE57300-C7FF-4578-99A0-42B0295B1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3FF94B3-6D3E-44FE-BB02-A9027C0003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62168" y="6209925"/>
            <a:ext cx="5021183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E20BB609-EF92-42DB-836C-0699A590B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BEC44CD-E290-4D60-A056-5BA05B182A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1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Dark floating bulbs with one lit up brightly">
            <a:extLst>
              <a:ext uri="{FF2B5EF4-FFF2-40B4-BE49-F238E27FC236}">
                <a16:creationId xmlns:a16="http://schemas.microsoft.com/office/drawing/2014/main" id="{D7DA820C-81A2-CD39-9D89-6DEE50C2E58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0"/>
          </a:blip>
          <a:srcRect t="12694" b="31056"/>
          <a:stretch/>
        </p:blipFill>
        <p:spPr>
          <a:xfrm>
            <a:off x="-1" y="0"/>
            <a:ext cx="12192001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E3AF26-91E0-4F87-E3DB-B980A116C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978408"/>
            <a:ext cx="3650536" cy="464864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Dark Sky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compliant lighting is readily available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2C335F7-F61C-4EB4-80F2-4B1438FE6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1189494-2B67-46D2-93D6-A122A09BF6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62168" y="6209925"/>
            <a:ext cx="5021183" cy="4571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3F9466-8E4E-48AC-A99A-EF257D016D30}"/>
              </a:ext>
            </a:extLst>
          </p:cNvPr>
          <p:cNvSpPr txBox="1"/>
          <p:nvPr/>
        </p:nvSpPr>
        <p:spPr>
          <a:xfrm>
            <a:off x="4678849" y="5288498"/>
            <a:ext cx="67689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Source: https://</a:t>
            </a:r>
            <a:r>
              <a:rPr lang="en-US" sz="1600" dirty="0" err="1">
                <a:solidFill>
                  <a:schemeClr val="bg1"/>
                </a:solidFill>
              </a:rPr>
              <a:t>solutions.borderstates.com</a:t>
            </a:r>
            <a:r>
              <a:rPr lang="en-US" sz="1600" dirty="0">
                <a:solidFill>
                  <a:schemeClr val="bg1"/>
                </a:solidFill>
              </a:rPr>
              <a:t>/what-is-dark-sky-compliance/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7FF463-0430-EC72-740C-04000E1736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7116" y="1007470"/>
            <a:ext cx="7772400" cy="10714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BA17195-8FF0-2989-C65B-BF9D51DAF4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3952" y="2104875"/>
            <a:ext cx="7772400" cy="3965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1651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20BB609-EF92-42DB-836C-0699A590B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BEC44CD-E290-4D60-A056-5BA05B182A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1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Scenic mountain landscape with stars in the sky">
            <a:extLst>
              <a:ext uri="{FF2B5EF4-FFF2-40B4-BE49-F238E27FC236}">
                <a16:creationId xmlns:a16="http://schemas.microsoft.com/office/drawing/2014/main" id="{7987AEC5-05C0-062A-EE8B-1219D8B06D1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0"/>
          </a:blip>
          <a:srcRect r="11999" b="-1"/>
          <a:stretch/>
        </p:blipFill>
        <p:spPr>
          <a:xfrm>
            <a:off x="-2" y="-2"/>
            <a:ext cx="12192001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295D2FD-E695-69D7-FE66-BA83020A0B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870" y="978408"/>
            <a:ext cx="5021182" cy="2334248"/>
          </a:xfrm>
        </p:spPr>
        <p:txBody>
          <a:bodyPr anchor="t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Learn more: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2C335F7-F61C-4EB4-80F2-4B1438FE6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1189494-2B67-46D2-93D6-A122A09BF6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62168" y="6209925"/>
            <a:ext cx="5021183" cy="4571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CD3E4D-2730-5029-7930-5EB0AFD64E8B}"/>
              </a:ext>
            </a:extLst>
          </p:cNvPr>
          <p:cNvSpPr txBox="1"/>
          <p:nvPr/>
        </p:nvSpPr>
        <p:spPr>
          <a:xfrm>
            <a:off x="6096000" y="1439957"/>
            <a:ext cx="5435626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Resources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hlinkClick r:id="rId4"/>
              </a:rPr>
              <a:t>www.darksky.org</a:t>
            </a: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hlinkClick r:id="rId5"/>
              </a:rPr>
              <a:t>https://www.nps.gov/articles/night-skies.htm</a:t>
            </a: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hlinkClick r:id="rId6"/>
              </a:rPr>
              <a:t>https://www.fws.gov/project/dark-skies-initiative#:~:text=Many%20species%20rely%20on%20natural,quality%20of%20the%20night%20sky</a:t>
            </a:r>
            <a:r>
              <a:rPr lang="en-US" sz="2000" dirty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hlinkClick r:id="rId7"/>
              </a:rPr>
              <a:t>https://www.fairfaxcounty.gov/environment-energy-coordination/climate-matters/dark-sky-lighting</a:t>
            </a: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81BEB3-FE1E-3D75-A0C7-20B064C682B0}"/>
              </a:ext>
            </a:extLst>
          </p:cNvPr>
          <p:cNvSpPr txBox="1"/>
          <p:nvPr/>
        </p:nvSpPr>
        <p:spPr>
          <a:xfrm>
            <a:off x="2559023" y="6387070"/>
            <a:ext cx="7073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Thanks to Bill Kish for content and for championing</a:t>
            </a:r>
          </a:p>
        </p:txBody>
      </p:sp>
    </p:spTree>
    <p:extLst>
      <p:ext uri="{BB962C8B-B14F-4D97-AF65-F5344CB8AC3E}">
        <p14:creationId xmlns:p14="http://schemas.microsoft.com/office/powerpoint/2010/main" val="1519053133"/>
      </p:ext>
    </p:extLst>
  </p:cSld>
  <p:clrMapOvr>
    <a:masterClrMapping/>
  </p:clrMapOvr>
</p:sld>
</file>

<file path=ppt/theme/theme1.xml><?xml version="1.0" encoding="utf-8"?>
<a:theme xmlns:a="http://schemas.openxmlformats.org/drawingml/2006/main" name="GestaltVTI">
  <a:themeElements>
    <a:clrScheme name="AnalogousFromDarkSeedLeftStep">
      <a:dk1>
        <a:srgbClr val="000000"/>
      </a:dk1>
      <a:lt1>
        <a:srgbClr val="FFFFFF"/>
      </a:lt1>
      <a:dk2>
        <a:srgbClr val="1B2430"/>
      </a:dk2>
      <a:lt2>
        <a:srgbClr val="F2F3F0"/>
      </a:lt2>
      <a:accent1>
        <a:srgbClr val="7C4DC3"/>
      </a:accent1>
      <a:accent2>
        <a:srgbClr val="4344B4"/>
      </a:accent2>
      <a:accent3>
        <a:srgbClr val="4D80C3"/>
      </a:accent3>
      <a:accent4>
        <a:srgbClr val="3B9FB1"/>
      </a:accent4>
      <a:accent5>
        <a:srgbClr val="4BC0A1"/>
      </a:accent5>
      <a:accent6>
        <a:srgbClr val="3BB161"/>
      </a:accent6>
      <a:hlink>
        <a:srgbClr val="339B91"/>
      </a:hlink>
      <a:folHlink>
        <a:srgbClr val="7F7F7F"/>
      </a:folHlink>
    </a:clrScheme>
    <a:fontScheme name="Bierstadt">
      <a:majorFont>
        <a:latin typeface="Bierstadt"/>
        <a:ea typeface=""/>
        <a:cs typeface=""/>
      </a:majorFont>
      <a:minorFont>
        <a:latin typeface="Bierstad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staltVTI" id="{4F87C71D-53D1-4B71-BF97-FD0EA4B25665}" vid="{A110AFC4-8D8A-4C02-8885-7BA370B379B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13074</TotalTime>
  <Words>576</Words>
  <Application>Microsoft Macintosh PowerPoint</Application>
  <PresentationFormat>Widescreen</PresentationFormat>
  <Paragraphs>50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Bierstadt</vt:lpstr>
      <vt:lpstr>Calibri</vt:lpstr>
      <vt:lpstr>GestaltVTI</vt:lpstr>
      <vt:lpstr>Dark Skies</vt:lpstr>
      <vt:lpstr>Why Dark Skies?</vt:lpstr>
      <vt:lpstr>Lighting for safety </vt:lpstr>
      <vt:lpstr>PowerPoint Presentation</vt:lpstr>
      <vt:lpstr>Simple Steps</vt:lpstr>
      <vt:lpstr>Shielding</vt:lpstr>
      <vt:lpstr>Dark Sky compliant lighting is readily available </vt:lpstr>
      <vt:lpstr>Learn more: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Lighting standards for the town of North East</dc:title>
  <dc:creator>Bill Kish</dc:creator>
  <cp:lastModifiedBy>Kathy Chow</cp:lastModifiedBy>
  <cp:revision>15</cp:revision>
  <cp:lastPrinted>2022-09-19T19:50:32Z</cp:lastPrinted>
  <dcterms:created xsi:type="dcterms:W3CDTF">2022-09-15T14:28:01Z</dcterms:created>
  <dcterms:modified xsi:type="dcterms:W3CDTF">2025-06-25T18:35:27Z</dcterms:modified>
</cp:coreProperties>
</file>